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vml" ContentType="application/vnd.openxmlformats-officedocument.vmlDrawi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8" r:id="rId2"/>
    <p:sldId id="340" r:id="rId3"/>
    <p:sldId id="256" r:id="rId4"/>
    <p:sldId id="257" r:id="rId5"/>
    <p:sldId id="341" r:id="rId6"/>
    <p:sldId id="337" r:id="rId7"/>
    <p:sldId id="260" r:id="rId8"/>
    <p:sldId id="302" r:id="rId9"/>
    <p:sldId id="261" r:id="rId10"/>
    <p:sldId id="303" r:id="rId11"/>
    <p:sldId id="304" r:id="rId12"/>
    <p:sldId id="305" r:id="rId13"/>
    <p:sldId id="262" r:id="rId14"/>
    <p:sldId id="263" r:id="rId15"/>
    <p:sldId id="264" r:id="rId16"/>
    <p:sldId id="265" r:id="rId17"/>
    <p:sldId id="266" r:id="rId18"/>
    <p:sldId id="267" r:id="rId19"/>
    <p:sldId id="306" r:id="rId20"/>
    <p:sldId id="268" r:id="rId21"/>
    <p:sldId id="269" r:id="rId22"/>
    <p:sldId id="270" r:id="rId23"/>
    <p:sldId id="271" r:id="rId24"/>
    <p:sldId id="272" r:id="rId25"/>
    <p:sldId id="274" r:id="rId26"/>
    <p:sldId id="275" r:id="rId27"/>
    <p:sldId id="276" r:id="rId28"/>
    <p:sldId id="279" r:id="rId29"/>
    <p:sldId id="323" r:id="rId30"/>
    <p:sldId id="324" r:id="rId31"/>
    <p:sldId id="280" r:id="rId32"/>
    <p:sldId id="325" r:id="rId33"/>
    <p:sldId id="326" r:id="rId34"/>
    <p:sldId id="273" r:id="rId35"/>
    <p:sldId id="307" r:id="rId36"/>
    <p:sldId id="282" r:id="rId37"/>
    <p:sldId id="327" r:id="rId38"/>
    <p:sldId id="288" r:id="rId39"/>
    <p:sldId id="322" r:id="rId40"/>
    <p:sldId id="289" r:id="rId41"/>
    <p:sldId id="351" r:id="rId42"/>
    <p:sldId id="284" r:id="rId43"/>
    <p:sldId id="328" r:id="rId44"/>
    <p:sldId id="285" r:id="rId45"/>
    <p:sldId id="286" r:id="rId46"/>
    <p:sldId id="287" r:id="rId47"/>
    <p:sldId id="290" r:id="rId48"/>
    <p:sldId id="308" r:id="rId49"/>
    <p:sldId id="291" r:id="rId50"/>
    <p:sldId id="292" r:id="rId51"/>
    <p:sldId id="293" r:id="rId52"/>
    <p:sldId id="294" r:id="rId53"/>
    <p:sldId id="295" r:id="rId54"/>
    <p:sldId id="296" r:id="rId55"/>
    <p:sldId id="297" r:id="rId56"/>
    <p:sldId id="298" r:id="rId57"/>
    <p:sldId id="320" r:id="rId58"/>
    <p:sldId id="329" r:id="rId59"/>
    <p:sldId id="342" r:id="rId60"/>
    <p:sldId id="343" r:id="rId61"/>
    <p:sldId id="344" r:id="rId62"/>
    <p:sldId id="345" r:id="rId63"/>
    <p:sldId id="346" r:id="rId64"/>
    <p:sldId id="347" r:id="rId65"/>
    <p:sldId id="330" r:id="rId66"/>
    <p:sldId id="331" r:id="rId67"/>
    <p:sldId id="332" r:id="rId68"/>
    <p:sldId id="333" r:id="rId69"/>
    <p:sldId id="334" r:id="rId70"/>
    <p:sldId id="335" r:id="rId71"/>
    <p:sldId id="336" r:id="rId72"/>
    <p:sldId id="309" r:id="rId73"/>
    <p:sldId id="311" r:id="rId74"/>
    <p:sldId id="312" r:id="rId75"/>
    <p:sldId id="313" r:id="rId76"/>
    <p:sldId id="317" r:id="rId77"/>
    <p:sldId id="314" r:id="rId78"/>
    <p:sldId id="315" r:id="rId79"/>
    <p:sldId id="316" r:id="rId80"/>
    <p:sldId id="318" r:id="rId81"/>
    <p:sldId id="319" r:id="rId82"/>
    <p:sldId id="321" r:id="rId83"/>
    <p:sldId id="310" r:id="rId84"/>
    <p:sldId id="299" r:id="rId85"/>
    <p:sldId id="338" r:id="rId86"/>
    <p:sldId id="339" r:id="rId87"/>
    <p:sldId id="301" r:id="rId88"/>
    <p:sldId id="350" r:id="rId89"/>
    <p:sldId id="352" r:id="rId90"/>
    <p:sldId id="283" r:id="rId91"/>
    <p:sldId id="277" r:id="rId92"/>
    <p:sldId id="278" r:id="rId93"/>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6" autoAdjust="0"/>
  </p:normalViewPr>
  <p:slideViewPr>
    <p:cSldViewPr snapToGrid="0" snapToObjects="1">
      <p:cViewPr varScale="1">
        <p:scale>
          <a:sx n="75" d="100"/>
          <a:sy n="75" d="100"/>
        </p:scale>
        <p:origin x="-1696" y="-112"/>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4" Type="http://schemas.openxmlformats.org/officeDocument/2006/relationships/hyperlink" Target="http://www.metzdowd.com/pipermail/cryptography/2013-September/017323.html" TargetMode="External"/><Relationship Id="rId5" Type="http://schemas.openxmlformats.org/officeDocument/2006/relationships/hyperlink" Target="http://bugs.debian.org/cgi-bin/bugreport.cgi?bug=676563" TargetMode="External"/><Relationship Id="rId6" Type="http://schemas.openxmlformats.org/officeDocument/2006/relationships/hyperlink" Target="http://nmav.gnutls.org/2011/12/price-to-pay-for-perfect-forward.html"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pages.uoregon.edu/joe/hardlook/hard-look.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4" Type="http://schemas.openxmlformats.org/officeDocument/2006/relationships/hyperlink" Target="http://egd.sourceforge.net/"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threatpost.com/second-nsa-crypto-tool-found-in-rsa-bsafe/10514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www.ietf.org/mail-archive/web/tls/current/msg12563.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rt.openssl.org/Ticket/Display.html?user=guest&amp;pass=guest&amp;id=277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4" Type="http://schemas.openxmlformats.org/officeDocument/2006/relationships/hyperlink" Target="https://www.facebook.com/notes/protect-the-graph/the-current-state-of-smtp-starttls-deployment/1453015901605223" TargetMode="External"/><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cryptome.org/2013/07/mining-pgp-keyservers.ht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 Id="rId3" Type="http://schemas.openxmlformats.org/officeDocument/2006/relationships/hyperlink" Target="http://www.symantec.com/content/en/us/enterprise/white_papers/b-wp_ecc.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SSLCompression</a:t>
            </a:r>
            <a:r>
              <a:rPr lang="en-US" baseline="0" dirty="0" smtClean="0"/>
              <a:t> -&gt; Prime attack</a:t>
            </a:r>
            <a:endParaRPr lang="en-US" dirty="0"/>
          </a:p>
        </p:txBody>
      </p:sp>
    </p:spTree>
    <p:extLst>
      <p:ext uri="{BB962C8B-B14F-4D97-AF65-F5344CB8AC3E}">
        <p14:creationId xmlns:p14="http://schemas.microsoft.com/office/powerpoint/2010/main" val="1142178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30/09/14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30/09/14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14.emf"/><Relationship Id="rId6" Type="http://schemas.openxmlformats.org/officeDocument/2006/relationships/oleObject" Target="../embeddings/oleObject2.bin"/><Relationship Id="rId7"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dl.acm.org/citation.cfm?id=94551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hyperlink" Target="https://www.gnupg.org/gph/en/manual/x135.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mailto:aaron@lo-res.org" TargetMode="External"/><Relationship Id="rId4" Type="http://schemas.openxmlformats.org/officeDocument/2006/relationships/hyperlink" Target="mailto:azet@azet.org" TargetMode="External"/><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3.bin"/><Relationship Id="rId5" Type="http://schemas.openxmlformats.org/officeDocument/2006/relationships/image" Target="../media/image14.emf"/><Relationship Id="rId6" Type="http://schemas.openxmlformats.org/officeDocument/2006/relationships/oleObject" Target="../embeddings/oleObject4.bin"/><Relationship Id="rId7" Type="http://schemas.openxmlformats.org/officeDocument/2006/relationships/image" Target="../media/image1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029445"/>
            <a:ext cx="261910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smtClean="0">
                <a:ln>
                  <a:noFill/>
                </a:ln>
                <a:solidFill>
                  <a:srgbClr val="000000"/>
                </a:solidFill>
                <a:effectLst/>
                <a:uFillTx/>
                <a:latin typeface="+mn-lt"/>
                <a:ea typeface="+mn-ea"/>
                <a:cs typeface="+mn-cs"/>
                <a:sym typeface="Gill Sans"/>
              </a:rPr>
              <a:t>Durvaux</a:t>
            </a:r>
          </a:p>
          <a:p>
            <a:pPr marL="0" marR="0" indent="0" defTabSz="584200" rtl="0" fontAlgn="auto" latinLnBrk="1" hangingPunct="0">
              <a:lnSpc>
                <a:spcPct val="100000"/>
              </a:lnSpc>
              <a:spcBef>
                <a:spcPts val="0"/>
              </a:spcBef>
              <a:spcAft>
                <a:spcPts val="0"/>
              </a:spcAft>
              <a:buClrTx/>
              <a:buSzTx/>
              <a:buFontTx/>
              <a:buNone/>
              <a:tabLst/>
            </a:pPr>
            <a:r>
              <a:rPr lang="en-US" sz="3200" dirty="0" smtClean="0">
                <a:solidFill>
                  <a:srgbClr val="000000"/>
                </a:solidFill>
              </a:rPr>
              <a:t>Aaron Kaplan</a:t>
            </a:r>
          </a:p>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Aaron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Zauner</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212232" y="7583673"/>
            <a:ext cx="478516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Luxembourg</a:t>
            </a:r>
            <a:r>
              <a:rPr lang="en-US" sz="3200" dirty="0" smtClean="0">
                <a:solidFill>
                  <a:srgbClr val="000000"/>
                </a:solidFill>
              </a:rPr>
              <a:t>, October 2014</a:t>
            </a:r>
            <a:endParaRPr kumimoji="0" lang="en-US" sz="3200" b="0" i="0" u="none" strike="noStrike" cap="none" spc="0" normalizeH="0" baseline="0" dirty="0" smtClean="0">
              <a:ln>
                <a:noFill/>
              </a:ln>
              <a:solidFill>
                <a:srgbClr val="000000"/>
              </a:solidFill>
              <a:effectLst/>
              <a:uFillTx/>
              <a:sym typeface="Gill Sans"/>
            </a:endParaRPr>
          </a:p>
        </p:txBody>
      </p:sp>
      <p:pic>
        <p:nvPicPr>
          <p:cNvPr id="5" name="Image 4"/>
          <p:cNvPicPr>
            <a:picLocks noChangeAspect="1"/>
          </p:cNvPicPr>
          <p:nvPr/>
        </p:nvPicPr>
        <p:blipFill>
          <a:blip r:embed="rId4"/>
          <a:stretch>
            <a:fillRect/>
          </a:stretch>
        </p:blipFill>
        <p:spPr>
          <a:xfrm>
            <a:off x="9156700" y="249767"/>
            <a:ext cx="3530600" cy="35306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643"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644"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rmAutofit/>
          </a:bodyPr>
          <a:lstStyle/>
          <a:p>
            <a:r>
              <a:rPr lang="de-DE" dirty="0" smtClean="0"/>
              <a:t>Forward </a:t>
            </a:r>
            <a:r>
              <a:rPr lang="de-DE"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1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Check Signature</a:t>
            </a:r>
            <a:endParaRPr lang="en-US"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3871"/>
            <a:ext cx="10464800" cy="2438400"/>
          </a:xfrm>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633129"/>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000" u="sng" dirty="0" smtClean="0">
                <a:hlinkClick r:id="rId2"/>
              </a:rPr>
              <a:t>david</a:t>
            </a:r>
            <a:r>
              <a:rPr sz="4000" u="sng" dirty="0">
                <a:hlinkClick r:id="rId2"/>
              </a:rPr>
              <a:t>@autopsit.org</a:t>
            </a:r>
            <a:r>
              <a:rPr sz="4000" dirty="0"/>
              <a:t> — @</a:t>
            </a:r>
            <a:r>
              <a:rPr sz="4000" dirty="0" smtClean="0"/>
              <a:t>ddurvaux</a:t>
            </a:r>
            <a:endParaRPr lang="nl-BE" sz="4000" dirty="0" smtClean="0"/>
          </a:p>
          <a:p>
            <a:pPr lvl="1">
              <a:defRPr sz="1800"/>
            </a:pPr>
            <a:r>
              <a:rPr lang="nl-BE" sz="4000" dirty="0" smtClean="0">
                <a:hlinkClick r:id="rId3"/>
              </a:rPr>
              <a:t>aaron@lo-res.org</a:t>
            </a:r>
            <a:r>
              <a:rPr lang="nl-BE" sz="4000" dirty="0" smtClean="0"/>
              <a:t> — @</a:t>
            </a:r>
          </a:p>
          <a:p>
            <a:pPr lvl="1">
              <a:defRPr sz="1800"/>
            </a:pPr>
            <a:r>
              <a:rPr lang="nl-BE" sz="4000" dirty="0" smtClean="0">
                <a:hlinkClick r:id="rId4"/>
              </a:rPr>
              <a:t>azet@azet.org</a:t>
            </a:r>
            <a:r>
              <a:rPr lang="nl-BE" sz="4000" dirty="0"/>
              <a:t> </a:t>
            </a:r>
            <a:r>
              <a:rPr lang="nl-BE" sz="4400" dirty="0"/>
              <a:t>— </a:t>
            </a:r>
            <a:r>
              <a:rPr lang="nl-BE" sz="4400" dirty="0" smtClean="0"/>
              <a:t>@</a:t>
            </a:r>
            <a:endParaRPr lang="nl-BE" sz="4400" dirty="0"/>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637894333"/>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2094"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6750130"/>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2095"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extLst>
      <p:ext uri="{BB962C8B-B14F-4D97-AF65-F5344CB8AC3E}">
        <p14:creationId xmlns:p14="http://schemas.microsoft.com/office/powerpoint/2010/main" val="29681517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345373" y="2414786"/>
            <a:ext cx="12415658"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dirty="0">
                <a:latin typeface="Andale Mono"/>
                <a:ea typeface="Gill Sans Light"/>
                <a:cs typeface="Andale Mono"/>
                <a:sym typeface="Gill Sans Light"/>
              </a:rPr>
              <a:t>/* Enter response type, length and copy payload */</a:t>
            </a:r>
          </a:p>
          <a:p>
            <a:pPr lvl="0" algn="l">
              <a:defRPr sz="1800"/>
            </a:pP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4969</TotalTime>
  <Words>3902</Words>
  <Application>Microsoft Macintosh PowerPoint</Application>
  <PresentationFormat>Personnalisé</PresentationFormat>
  <Paragraphs>810</Paragraphs>
  <Slides>92</Slides>
  <Notes>49</Notes>
  <HiddenSlides>1</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92</vt:i4>
      </vt:variant>
    </vt:vector>
  </HeadingPairs>
  <TitlesOfParts>
    <vt:vector size="94" baseType="lpstr">
      <vt:lpstr>White</vt:lpstr>
      <vt:lpstr>Equation</vt:lpstr>
      <vt:lpstr>BetterCrypto⋅org</vt:lpstr>
      <vt:lpstr>Why better crypto?</vt:lpstr>
      <vt:lpstr>Présentation PowerPoint</vt:lpstr>
      <vt:lpstr>But of course...</vt:lpstr>
      <vt:lpstr>Présentation PowerPoint</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The asymmetric magic</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Présentation PowerPoint</vt:lpstr>
      <vt:lpstr>Présentation PowerPoint</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The asymmetric magic</vt:lpstr>
      <vt:lpstr>Heartbleed</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253</cp:revision>
  <cp:lastPrinted>2014-05-28T15:30:58Z</cp:lastPrinted>
  <dcterms:modified xsi:type="dcterms:W3CDTF">2014-09-30T19:37:13Z</dcterms:modified>
</cp:coreProperties>
</file>